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876" r:id="rId1"/>
  </p:sldMasterIdLst>
  <p:notesMasterIdLst>
    <p:notesMasterId r:id="rId27"/>
  </p:notesMasterIdLst>
  <p:handoutMasterIdLst>
    <p:handoutMasterId r:id="rId28"/>
  </p:handoutMasterIdLst>
  <p:sldIdLst>
    <p:sldId id="256" r:id="rId2"/>
    <p:sldId id="257" r:id="rId3"/>
    <p:sldId id="259" r:id="rId4"/>
    <p:sldId id="278" r:id="rId5"/>
    <p:sldId id="277"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9" r:id="rId23"/>
    <p:sldId id="276" r:id="rId24"/>
    <p:sldId id="280" r:id="rId25"/>
    <p:sldId id="281"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9" d="100"/>
          <a:sy n="109" d="100"/>
        </p:scale>
        <p:origin x="-856" y="-13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handoutMaster" Target="handoutMasters/handoutMaster1.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BD69A96-F8B2-D847-8712-6D94037A81BA}" type="datetimeFigureOut">
              <a:rPr lang="en-US" smtClean="0"/>
              <a:t>6/8/11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D9D3962-D030-384E-B307-BCDED7EFE928}" type="slidenum">
              <a:rPr lang="en-US" smtClean="0"/>
              <a:t>‹#›</a:t>
            </a:fld>
            <a:endParaRPr lang="en-US"/>
          </a:p>
        </p:txBody>
      </p:sp>
    </p:spTree>
    <p:extLst>
      <p:ext uri="{BB962C8B-B14F-4D97-AF65-F5344CB8AC3E}">
        <p14:creationId xmlns:p14="http://schemas.microsoft.com/office/powerpoint/2010/main" val="80317906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98A248-9888-4342-870F-4EF24C4F207E}" type="datetimeFigureOut">
              <a:rPr lang="en-US" smtClean="0"/>
              <a:t>6/8/11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1EF081F-265F-7346-93BB-11FC3016F77E}" type="slidenum">
              <a:rPr lang="en-US" smtClean="0"/>
              <a:t>‹#›</a:t>
            </a:fld>
            <a:endParaRPr lang="en-US"/>
          </a:p>
        </p:txBody>
      </p:sp>
    </p:spTree>
    <p:extLst>
      <p:ext uri="{BB962C8B-B14F-4D97-AF65-F5344CB8AC3E}">
        <p14:creationId xmlns:p14="http://schemas.microsoft.com/office/powerpoint/2010/main" val="306697621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741144A-1CD8-8446-AFB3-131EAE1630E8}" type="datetime1">
              <a:rPr lang="en-US" smtClean="0"/>
              <a:t>6/8/11</a:t>
            </a:fld>
            <a:endParaRPr lang="en-US"/>
          </a:p>
        </p:txBody>
      </p:sp>
      <p:sp>
        <p:nvSpPr>
          <p:cNvPr id="5" name="Footer Placeholder 4"/>
          <p:cNvSpPr>
            <a:spLocks noGrp="1"/>
          </p:cNvSpPr>
          <p:nvPr>
            <p:ph type="ftr" sz="quarter" idx="11"/>
          </p:nvPr>
        </p:nvSpPr>
        <p:spPr/>
        <p:txBody>
          <a:bodyPr/>
          <a:lstStyle/>
          <a:p>
            <a:endParaRPr lang="en-US" dirty="0" smtClean="0"/>
          </a:p>
          <a:p>
            <a:r>
              <a:rPr lang="en-US" dirty="0" smtClean="0"/>
              <a:t>Professor John </a:t>
            </a:r>
            <a:r>
              <a:rPr lang="en-US" dirty="0" err="1" smtClean="0"/>
              <a:t>Marincola</a:t>
            </a:r>
            <a:r>
              <a:rPr lang="en-US" dirty="0" smtClean="0"/>
              <a:t> – June 8, 2011 – http://Marathon2500.org</a:t>
            </a:r>
            <a:endParaRPr lang="en-US" dirty="0"/>
          </a:p>
        </p:txBody>
      </p:sp>
      <p:sp>
        <p:nvSpPr>
          <p:cNvPr id="6" name="Slide Number Placeholder 5"/>
          <p:cNvSpPr>
            <a:spLocks noGrp="1"/>
          </p:cNvSpPr>
          <p:nvPr>
            <p:ph type="sldNum" sz="quarter" idx="12"/>
          </p:nvPr>
        </p:nvSpPr>
        <p:spPr/>
        <p:txBody>
          <a:bodyPr/>
          <a:lstStyle/>
          <a:p>
            <a:fld id="{F455E1C3-E1BE-4E63-8BE0-C4BF3503B7E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D1CD90-F97C-EF4A-9DAC-F996AD2EA281}" type="datetime1">
              <a:rPr lang="en-US" smtClean="0"/>
              <a:t>6/8/11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55E1C3-E1BE-4E63-8BE0-C4BF3503B7E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307A77-42AD-6A42-8F8F-58BB9102D217}" type="datetime1">
              <a:rPr lang="en-US" smtClean="0"/>
              <a:t>6/8/11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55E1C3-E1BE-4E63-8BE0-C4BF3503B7E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498CA0-DDB3-3B44-8302-2D4957F030E1}" type="datetime1">
              <a:rPr lang="en-US" smtClean="0"/>
              <a:t>6/8/11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55E1C3-E1BE-4E63-8BE0-C4BF3503B7E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59C99AE-5596-9C46-B3E0-C489F7A370A9}" type="datetime1">
              <a:rPr lang="en-US" smtClean="0"/>
              <a:t>6/8/11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55E1C3-E1BE-4E63-8BE0-C4BF3503B7E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16646BD-41B7-7D40-88B5-3DC95D748890}" type="datetime1">
              <a:rPr lang="en-US" smtClean="0"/>
              <a:t>6/8/11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55E1C3-E1BE-4E63-8BE0-C4BF3503B7E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A8B6014-EE89-B644-A5BB-FF28BB2A1FF4}" type="datetime1">
              <a:rPr lang="en-US" smtClean="0"/>
              <a:t>6/8/11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455E1C3-E1BE-4E63-8BE0-C4BF3503B7E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6A3D8A6-D64F-B843-9592-30EB3F1A3C9C}" type="datetime1">
              <a:rPr lang="en-US" smtClean="0"/>
              <a:t>6/8/11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455E1C3-E1BE-4E63-8BE0-C4BF3503B7E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65A793-4B8C-7C4F-BBCC-85659599C81B}" type="datetime1">
              <a:rPr lang="en-US" smtClean="0"/>
              <a:t>6/8/11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455E1C3-E1BE-4E63-8BE0-C4BF3503B7E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026F4A-E698-2448-B298-AEB867920A3B}" type="datetime1">
              <a:rPr lang="en-US" smtClean="0"/>
              <a:t>6/8/11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55E1C3-E1BE-4E63-8BE0-C4BF3503B7E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305D48-8FCD-2441-8ADA-30F47A731E79}" type="datetime1">
              <a:rPr lang="en-US" smtClean="0"/>
              <a:t>6/8/11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55E1C3-E1BE-4E63-8BE0-C4BF3503B7E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914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F2EB28-6F08-0A43-B4C1-67F6A16513F8}" type="datetime1">
              <a:rPr lang="en-US" smtClean="0"/>
              <a:t>6/8/11</a:t>
            </a:fld>
            <a:endParaRPr lang="en-US" dirty="0"/>
          </a:p>
        </p:txBody>
      </p:sp>
      <p:sp>
        <p:nvSpPr>
          <p:cNvPr id="5" name="Footer Placeholder 4"/>
          <p:cNvSpPr>
            <a:spLocks noGrp="1"/>
          </p:cNvSpPr>
          <p:nvPr>
            <p:ph type="ftr" sz="quarter" idx="3"/>
          </p:nvPr>
        </p:nvSpPr>
        <p:spPr>
          <a:xfrm>
            <a:off x="1524000" y="6356350"/>
            <a:ext cx="5562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smtClean="0"/>
          </a:p>
          <a:p>
            <a:r>
              <a:rPr lang="en-US" dirty="0" smtClean="0"/>
              <a:t>Professor John </a:t>
            </a:r>
            <a:r>
              <a:rPr lang="en-US" dirty="0" err="1" smtClean="0"/>
              <a:t>Marincola</a:t>
            </a:r>
            <a:r>
              <a:rPr lang="en-US" dirty="0" smtClean="0"/>
              <a:t> – June 8, 2011 – http://Marathon2500.org</a:t>
            </a:r>
            <a:endParaRPr lang="en-US" dirty="0"/>
          </a:p>
        </p:txBody>
      </p:sp>
      <p:sp>
        <p:nvSpPr>
          <p:cNvPr id="6" name="Slide Number Placeholder 5"/>
          <p:cNvSpPr>
            <a:spLocks noGrp="1"/>
          </p:cNvSpPr>
          <p:nvPr>
            <p:ph type="sldNum" sz="quarter" idx="4"/>
          </p:nvPr>
        </p:nvSpPr>
        <p:spPr>
          <a:xfrm>
            <a:off x="7162800" y="6356350"/>
            <a:ext cx="15240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55E1C3-E1BE-4E63-8BE0-C4BF3503B7EC}" type="slidenum">
              <a:rPr lang="en-US" smtClean="0"/>
              <a:pPr/>
              <a:t>‹#›</a:t>
            </a:fld>
            <a:endParaRPr lang="en-US"/>
          </a:p>
        </p:txBody>
      </p:sp>
      <p:pic>
        <p:nvPicPr>
          <p:cNvPr id="7" name="Picture 6"/>
          <p:cNvPicPr>
            <a:picLocks noChangeAspect="1"/>
          </p:cNvPicPr>
          <p:nvPr userDrawn="1"/>
        </p:nvPicPr>
        <p:blipFill>
          <a:blip r:embed="rId13"/>
          <a:stretch>
            <a:fillRect/>
          </a:stretch>
        </p:blipFill>
        <p:spPr>
          <a:xfrm>
            <a:off x="0" y="-76200"/>
            <a:ext cx="9144000" cy="1064072"/>
          </a:xfrm>
          <a:prstGeom prst="rect">
            <a:avLst/>
          </a:prstGeom>
        </p:spPr>
      </p:pic>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9.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0.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1.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2.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3.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6.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7.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9.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20.gi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21.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6.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b="1" dirty="0"/>
              <a:t>“Epilogue: What </a:t>
            </a:r>
            <a:r>
              <a:rPr lang="en-US" b="1" dirty="0" smtClean="0"/>
              <a:t>happened after </a:t>
            </a:r>
            <a:r>
              <a:rPr lang="en-US" b="1" dirty="0"/>
              <a:t>the Battle of Marathon”</a:t>
            </a:r>
            <a:endParaRPr lang="en-US" dirty="0"/>
          </a:p>
        </p:txBody>
      </p:sp>
      <p:sp>
        <p:nvSpPr>
          <p:cNvPr id="3" name="Subtitle 2"/>
          <p:cNvSpPr>
            <a:spLocks noGrp="1"/>
          </p:cNvSpPr>
          <p:nvPr>
            <p:ph type="subTitle" idx="1"/>
          </p:nvPr>
        </p:nvSpPr>
        <p:spPr/>
        <p:txBody>
          <a:bodyPr/>
          <a:lstStyle/>
          <a:p>
            <a:r>
              <a:rPr lang="en-US" b="1" dirty="0" smtClean="0">
                <a:solidFill>
                  <a:schemeClr val="tx1"/>
                </a:solidFill>
              </a:rPr>
              <a:t>John Marincola</a:t>
            </a:r>
          </a:p>
          <a:p>
            <a:endParaRPr lang="en-US" dirty="0" smtClean="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2288" y="5605462"/>
            <a:ext cx="5486400" cy="566738"/>
          </a:xfrm>
        </p:spPr>
        <p:txBody>
          <a:bodyPr/>
          <a:lstStyle/>
          <a:p>
            <a:pPr algn="ctr"/>
            <a:r>
              <a:rPr lang="en-US" dirty="0" smtClean="0"/>
              <a:t>Site of Thermopylae today</a:t>
            </a:r>
            <a:endParaRPr lang="en-US" dirty="0"/>
          </a:p>
        </p:txBody>
      </p:sp>
      <p:pic>
        <p:nvPicPr>
          <p:cNvPr id="5" name="Picture Placeholder 4" descr="thermopylae.JPG"/>
          <p:cNvPicPr>
            <a:picLocks noGrp="1" noChangeAspect="1"/>
          </p:cNvPicPr>
          <p:nvPr>
            <p:ph type="pic" idx="1"/>
          </p:nvPr>
        </p:nvPicPr>
        <p:blipFill>
          <a:blip r:embed="rId2" cstate="print"/>
          <a:srcRect l="5417" r="5417"/>
          <a:stretch>
            <a:fillRect/>
          </a:stretch>
        </p:blipFill>
        <p:spPr>
          <a:xfrm>
            <a:off x="1792288" y="1219200"/>
            <a:ext cx="5486400" cy="4114800"/>
          </a:xfrm>
          <a:ln w="38100" cmpd="sng">
            <a:solidFill>
              <a:schemeClr val="tx1"/>
            </a:solidFill>
          </a:ln>
        </p:spPr>
      </p:pic>
      <p:sp>
        <p:nvSpPr>
          <p:cNvPr id="3" name="Slide Number Placeholder 2"/>
          <p:cNvSpPr>
            <a:spLocks noGrp="1"/>
          </p:cNvSpPr>
          <p:nvPr>
            <p:ph type="sldNum" sz="quarter" idx="12"/>
          </p:nvPr>
        </p:nvSpPr>
        <p:spPr/>
        <p:txBody>
          <a:bodyPr/>
          <a:lstStyle/>
          <a:p>
            <a:fld id="{F455E1C3-E1BE-4E63-8BE0-C4BF3503B7EC}" type="slidenum">
              <a:rPr lang="en-US" smtClean="0"/>
              <a:pPr/>
              <a:t>9</a:t>
            </a:fld>
            <a:endParaRPr lang="en-US"/>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2288" y="5529262"/>
            <a:ext cx="5486400" cy="566738"/>
          </a:xfrm>
        </p:spPr>
        <p:txBody>
          <a:bodyPr/>
          <a:lstStyle/>
          <a:p>
            <a:pPr algn="ctr"/>
            <a:r>
              <a:rPr lang="en-US" dirty="0" smtClean="0"/>
              <a:t>Thermopylae</a:t>
            </a:r>
            <a:endParaRPr lang="en-US" dirty="0"/>
          </a:p>
        </p:txBody>
      </p:sp>
      <p:pic>
        <p:nvPicPr>
          <p:cNvPr id="5" name="Picture Placeholder 4" descr="Thermopylae (1).jpg"/>
          <p:cNvPicPr>
            <a:picLocks noGrp="1" noChangeAspect="1"/>
          </p:cNvPicPr>
          <p:nvPr>
            <p:ph type="pic" idx="1"/>
          </p:nvPr>
        </p:nvPicPr>
        <p:blipFill>
          <a:blip r:embed="rId2" cstate="print"/>
          <a:srcRect t="6977" b="6977"/>
          <a:stretch>
            <a:fillRect/>
          </a:stretch>
        </p:blipFill>
        <p:spPr>
          <a:xfrm>
            <a:off x="1792288" y="1371600"/>
            <a:ext cx="5486400" cy="4114800"/>
          </a:xfrm>
          <a:ln w="38100" cmpd="sng">
            <a:solidFill>
              <a:schemeClr val="tx1"/>
            </a:solidFill>
          </a:ln>
        </p:spPr>
      </p:pic>
      <p:sp>
        <p:nvSpPr>
          <p:cNvPr id="3" name="Slide Number Placeholder 2"/>
          <p:cNvSpPr>
            <a:spLocks noGrp="1"/>
          </p:cNvSpPr>
          <p:nvPr>
            <p:ph type="sldNum" sz="quarter" idx="12"/>
          </p:nvPr>
        </p:nvSpPr>
        <p:spPr/>
        <p:txBody>
          <a:bodyPr/>
          <a:lstStyle/>
          <a:p>
            <a:fld id="{F455E1C3-E1BE-4E63-8BE0-C4BF3503B7EC}" type="slidenum">
              <a:rPr lang="en-US" smtClean="0"/>
              <a:pPr/>
              <a:t>10</a:t>
            </a:fld>
            <a:endParaRPr lang="en-US"/>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2288" y="5529262"/>
            <a:ext cx="5486400" cy="566738"/>
          </a:xfrm>
        </p:spPr>
        <p:txBody>
          <a:bodyPr/>
          <a:lstStyle/>
          <a:p>
            <a:pPr algn="ctr"/>
            <a:r>
              <a:rPr lang="en-US" dirty="0" smtClean="0"/>
              <a:t>Artemisium on the </a:t>
            </a:r>
            <a:r>
              <a:rPr lang="en-US" dirty="0" err="1" smtClean="0"/>
              <a:t>n.w</a:t>
            </a:r>
            <a:r>
              <a:rPr lang="en-US" dirty="0" smtClean="0"/>
              <a:t>. coast of Euboea</a:t>
            </a:r>
            <a:endParaRPr lang="en-US" dirty="0"/>
          </a:p>
        </p:txBody>
      </p:sp>
      <p:pic>
        <p:nvPicPr>
          <p:cNvPr id="5" name="Picture Placeholder 4" descr="MapArtemisium.jpg"/>
          <p:cNvPicPr>
            <a:picLocks noGrp="1" noChangeAspect="1"/>
          </p:cNvPicPr>
          <p:nvPr>
            <p:ph type="pic" idx="1"/>
          </p:nvPr>
        </p:nvPicPr>
        <p:blipFill>
          <a:blip r:embed="rId2" cstate="print"/>
          <a:srcRect t="5525" b="5525"/>
          <a:stretch>
            <a:fillRect/>
          </a:stretch>
        </p:blipFill>
        <p:spPr>
          <a:xfrm>
            <a:off x="1792288" y="1143000"/>
            <a:ext cx="5486400" cy="4114800"/>
          </a:xfrm>
          <a:ln w="38100" cmpd="sng">
            <a:solidFill>
              <a:schemeClr val="tx1"/>
            </a:solidFill>
          </a:ln>
        </p:spPr>
      </p:pic>
      <p:sp>
        <p:nvSpPr>
          <p:cNvPr id="3" name="Slide Number Placeholder 2"/>
          <p:cNvSpPr>
            <a:spLocks noGrp="1"/>
          </p:cNvSpPr>
          <p:nvPr>
            <p:ph type="sldNum" sz="quarter" idx="12"/>
          </p:nvPr>
        </p:nvSpPr>
        <p:spPr/>
        <p:txBody>
          <a:bodyPr/>
          <a:lstStyle/>
          <a:p>
            <a:fld id="{F455E1C3-E1BE-4E63-8BE0-C4BF3503B7EC}" type="slidenum">
              <a:rPr lang="en-US" smtClean="0"/>
              <a:pPr/>
              <a:t>11</a:t>
            </a:fld>
            <a:endParaRPr lang="en-US"/>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2288" y="5224462"/>
            <a:ext cx="5486400" cy="566738"/>
          </a:xfrm>
        </p:spPr>
        <p:txBody>
          <a:bodyPr>
            <a:normAutofit fontScale="90000"/>
          </a:bodyPr>
          <a:lstStyle/>
          <a:p>
            <a:pPr algn="ctr"/>
            <a:r>
              <a:rPr lang="en-US" dirty="0" smtClean="0"/>
              <a:t>The isthmus of Corinth leading into the Peloponnese</a:t>
            </a:r>
            <a:endParaRPr lang="en-US" dirty="0"/>
          </a:p>
        </p:txBody>
      </p:sp>
      <p:pic>
        <p:nvPicPr>
          <p:cNvPr id="5" name="Picture Placeholder 4" descr="isthmus.jpg"/>
          <p:cNvPicPr>
            <a:picLocks noGrp="1" noChangeAspect="1"/>
          </p:cNvPicPr>
          <p:nvPr>
            <p:ph type="pic" idx="1"/>
          </p:nvPr>
        </p:nvPicPr>
        <p:blipFill>
          <a:blip r:embed="rId2" cstate="print"/>
          <a:srcRect t="3512" b="3512"/>
          <a:stretch>
            <a:fillRect/>
          </a:stretch>
        </p:blipFill>
        <p:spPr>
          <a:xfrm>
            <a:off x="1792288" y="1143000"/>
            <a:ext cx="5486400" cy="4114800"/>
          </a:xfrm>
          <a:ln w="38100" cmpd="sng">
            <a:solidFill>
              <a:schemeClr val="tx1"/>
            </a:solidFill>
          </a:ln>
        </p:spPr>
      </p:pic>
      <p:sp>
        <p:nvSpPr>
          <p:cNvPr id="3" name="Slide Number Placeholder 2"/>
          <p:cNvSpPr>
            <a:spLocks noGrp="1"/>
          </p:cNvSpPr>
          <p:nvPr>
            <p:ph type="sldNum" sz="quarter" idx="12"/>
          </p:nvPr>
        </p:nvSpPr>
        <p:spPr/>
        <p:txBody>
          <a:bodyPr/>
          <a:lstStyle/>
          <a:p>
            <a:fld id="{F455E1C3-E1BE-4E63-8BE0-C4BF3503B7EC}" type="slidenum">
              <a:rPr lang="en-US" smtClean="0"/>
              <a:pPr/>
              <a:t>12</a:t>
            </a:fld>
            <a:endParaRPr lang="en-US"/>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2288" y="5148262"/>
            <a:ext cx="5486400" cy="566738"/>
          </a:xfrm>
        </p:spPr>
        <p:txBody>
          <a:bodyPr/>
          <a:lstStyle/>
          <a:p>
            <a:pPr algn="ctr"/>
            <a:r>
              <a:rPr lang="en-US" dirty="0" smtClean="0"/>
              <a:t>Map showing Troezen</a:t>
            </a:r>
            <a:endParaRPr lang="en-US" dirty="0"/>
          </a:p>
        </p:txBody>
      </p:sp>
      <p:pic>
        <p:nvPicPr>
          <p:cNvPr id="5" name="Picture Placeholder 4" descr="Troezen.jpg"/>
          <p:cNvPicPr>
            <a:picLocks noGrp="1" noChangeAspect="1"/>
          </p:cNvPicPr>
          <p:nvPr>
            <p:ph type="pic" idx="1"/>
          </p:nvPr>
        </p:nvPicPr>
        <p:blipFill>
          <a:blip r:embed="rId2" cstate="print"/>
          <a:srcRect t="11361" b="11361"/>
          <a:stretch>
            <a:fillRect/>
          </a:stretch>
        </p:blipFill>
        <p:spPr>
          <a:xfrm>
            <a:off x="1792288" y="1143000"/>
            <a:ext cx="5486400" cy="4114800"/>
          </a:xfrm>
          <a:ln w="38100" cmpd="sng">
            <a:solidFill>
              <a:schemeClr val="tx1"/>
            </a:solidFill>
          </a:ln>
        </p:spPr>
      </p:pic>
      <p:sp>
        <p:nvSpPr>
          <p:cNvPr id="4" name="Text Placeholder 3"/>
          <p:cNvSpPr>
            <a:spLocks noGrp="1"/>
          </p:cNvSpPr>
          <p:nvPr>
            <p:ph type="body" sz="half" idx="2"/>
          </p:nvPr>
        </p:nvSpPr>
        <p:spPr>
          <a:xfrm>
            <a:off x="1792288" y="5672138"/>
            <a:ext cx="5486400" cy="804862"/>
          </a:xfrm>
        </p:spPr>
        <p:txBody>
          <a:bodyPr>
            <a:normAutofit fontScale="92500" lnSpcReduction="20000"/>
          </a:bodyPr>
          <a:lstStyle/>
          <a:p>
            <a:pPr algn="ctr"/>
            <a:endParaRPr lang="en-US" dirty="0" smtClean="0"/>
          </a:p>
          <a:p>
            <a:pPr algn="ctr"/>
            <a:r>
              <a:rPr lang="en-US" dirty="0" smtClean="0"/>
              <a:t>The Athenians, when evacuating their city, in 480 BCE moved the women and children into a number of cities, including Troezen, Aegina and Salamis. In the 1960s an inscription was discovered in Troezen, the ‘Decree of Themistocles’.</a:t>
            </a:r>
            <a:endParaRPr lang="en-US" dirty="0"/>
          </a:p>
        </p:txBody>
      </p:sp>
      <p:sp>
        <p:nvSpPr>
          <p:cNvPr id="3" name="Slide Number Placeholder 2"/>
          <p:cNvSpPr>
            <a:spLocks noGrp="1"/>
          </p:cNvSpPr>
          <p:nvPr>
            <p:ph type="sldNum" sz="quarter" idx="12"/>
          </p:nvPr>
        </p:nvSpPr>
        <p:spPr/>
        <p:txBody>
          <a:bodyPr/>
          <a:lstStyle/>
          <a:p>
            <a:fld id="{F455E1C3-E1BE-4E63-8BE0-C4BF3503B7EC}" type="slidenum">
              <a:rPr lang="en-US" smtClean="0"/>
              <a:pPr/>
              <a:t>13</a:t>
            </a:fld>
            <a:endParaRPr lang="en-US"/>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hemistocles decree.JPG"/>
          <p:cNvPicPr>
            <a:picLocks noChangeAspect="1"/>
          </p:cNvPicPr>
          <p:nvPr/>
        </p:nvPicPr>
        <p:blipFill>
          <a:blip r:embed="rId2" cstate="print"/>
          <a:stretch>
            <a:fillRect/>
          </a:stretch>
        </p:blipFill>
        <p:spPr>
          <a:xfrm>
            <a:off x="2743200" y="1029463"/>
            <a:ext cx="3898457" cy="5816498"/>
          </a:xfrm>
          <a:prstGeom prst="rect">
            <a:avLst/>
          </a:prstGeom>
          <a:ln w="38100" cmpd="sng">
            <a:solidFill>
              <a:schemeClr val="tx1"/>
            </a:solidFill>
          </a:ln>
        </p:spPr>
      </p:pic>
      <p:sp>
        <p:nvSpPr>
          <p:cNvPr id="3" name="Slide Number Placeholder 2"/>
          <p:cNvSpPr>
            <a:spLocks noGrp="1"/>
          </p:cNvSpPr>
          <p:nvPr>
            <p:ph type="sldNum" sz="quarter" idx="12"/>
          </p:nvPr>
        </p:nvSpPr>
        <p:spPr/>
        <p:txBody>
          <a:bodyPr/>
          <a:lstStyle/>
          <a:p>
            <a:fld id="{F455E1C3-E1BE-4E63-8BE0-C4BF3503B7EC}" type="slidenum">
              <a:rPr lang="en-US" smtClean="0"/>
              <a:pPr/>
              <a:t>14</a:t>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2288" y="5224462"/>
            <a:ext cx="5486400" cy="566738"/>
          </a:xfrm>
        </p:spPr>
        <p:txBody>
          <a:bodyPr/>
          <a:lstStyle/>
          <a:p>
            <a:pPr algn="ctr"/>
            <a:r>
              <a:rPr lang="en-US" dirty="0" smtClean="0"/>
              <a:t>Battle at Salamis, 480 BCE</a:t>
            </a:r>
            <a:endParaRPr lang="en-US" dirty="0"/>
          </a:p>
        </p:txBody>
      </p:sp>
      <p:pic>
        <p:nvPicPr>
          <p:cNvPr id="5" name="Picture Placeholder 4" descr="battle_of_salamis.png"/>
          <p:cNvPicPr>
            <a:picLocks noGrp="1" noChangeAspect="1"/>
          </p:cNvPicPr>
          <p:nvPr>
            <p:ph type="pic" idx="1"/>
          </p:nvPr>
        </p:nvPicPr>
        <p:blipFill>
          <a:blip r:embed="rId2" cstate="print"/>
          <a:srcRect t="22" b="22"/>
          <a:stretch>
            <a:fillRect/>
          </a:stretch>
        </p:blipFill>
        <p:spPr>
          <a:xfrm>
            <a:off x="1792288" y="1066800"/>
            <a:ext cx="5486400" cy="4114800"/>
          </a:xfrm>
        </p:spPr>
      </p:pic>
      <p:sp>
        <p:nvSpPr>
          <p:cNvPr id="3" name="Slide Number Placeholder 2"/>
          <p:cNvSpPr>
            <a:spLocks noGrp="1"/>
          </p:cNvSpPr>
          <p:nvPr>
            <p:ph type="sldNum" sz="quarter" idx="12"/>
          </p:nvPr>
        </p:nvSpPr>
        <p:spPr/>
        <p:txBody>
          <a:bodyPr/>
          <a:lstStyle/>
          <a:p>
            <a:fld id="{F455E1C3-E1BE-4E63-8BE0-C4BF3503B7EC}" type="slidenum">
              <a:rPr lang="en-US" smtClean="0"/>
              <a:pPr/>
              <a:t>15</a:t>
            </a:fld>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2288" y="5529262"/>
            <a:ext cx="5486400" cy="566738"/>
          </a:xfrm>
        </p:spPr>
        <p:txBody>
          <a:bodyPr/>
          <a:lstStyle/>
          <a:p>
            <a:pPr algn="ctr"/>
            <a:r>
              <a:rPr lang="en-US" dirty="0" smtClean="0"/>
              <a:t>The Plain of Plataea</a:t>
            </a:r>
            <a:endParaRPr lang="en-US" dirty="0"/>
          </a:p>
        </p:txBody>
      </p:sp>
      <p:pic>
        <p:nvPicPr>
          <p:cNvPr id="5" name="Picture Placeholder 4" descr="plataea plain.jpg"/>
          <p:cNvPicPr>
            <a:picLocks noGrp="1" noChangeAspect="1"/>
          </p:cNvPicPr>
          <p:nvPr>
            <p:ph type="pic" idx="1"/>
          </p:nvPr>
        </p:nvPicPr>
        <p:blipFill>
          <a:blip r:embed="rId2" cstate="print"/>
          <a:srcRect l="7429" r="7429"/>
          <a:stretch>
            <a:fillRect/>
          </a:stretch>
        </p:blipFill>
        <p:spPr>
          <a:xfrm>
            <a:off x="838200" y="1219200"/>
            <a:ext cx="7467600" cy="4114800"/>
          </a:xfrm>
          <a:ln w="38100" cmpd="sng">
            <a:solidFill>
              <a:schemeClr val="tx1"/>
            </a:solidFill>
          </a:ln>
        </p:spPr>
      </p:pic>
      <p:sp>
        <p:nvSpPr>
          <p:cNvPr id="3" name="Slide Number Placeholder 2"/>
          <p:cNvSpPr>
            <a:spLocks noGrp="1"/>
          </p:cNvSpPr>
          <p:nvPr>
            <p:ph type="sldNum" sz="quarter" idx="12"/>
          </p:nvPr>
        </p:nvSpPr>
        <p:spPr/>
        <p:txBody>
          <a:bodyPr/>
          <a:lstStyle/>
          <a:p>
            <a:fld id="{F455E1C3-E1BE-4E63-8BE0-C4BF3503B7EC}" type="slidenum">
              <a:rPr lang="en-US" smtClean="0"/>
              <a:pPr/>
              <a:t>16</a:t>
            </a:fld>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2288" y="5376862"/>
            <a:ext cx="5486400" cy="566738"/>
          </a:xfrm>
        </p:spPr>
        <p:txBody>
          <a:bodyPr>
            <a:normAutofit fontScale="90000"/>
          </a:bodyPr>
          <a:lstStyle/>
          <a:p>
            <a:pPr algn="ctr"/>
            <a:r>
              <a:rPr lang="en-US" dirty="0" smtClean="0"/>
              <a:t>Topography of Plataea with Mt Cithaeron (at the Greeks’ back) and the Persian camp across the </a:t>
            </a:r>
            <a:r>
              <a:rPr lang="en-US" dirty="0" err="1" smtClean="0"/>
              <a:t>Asopus</a:t>
            </a:r>
            <a:endParaRPr lang="en-US" dirty="0"/>
          </a:p>
        </p:txBody>
      </p:sp>
      <p:pic>
        <p:nvPicPr>
          <p:cNvPr id="5" name="Picture Placeholder 4" descr="Plataea map.jpg"/>
          <p:cNvPicPr>
            <a:picLocks noGrp="1" noChangeAspect="1"/>
          </p:cNvPicPr>
          <p:nvPr>
            <p:ph type="pic" idx="1"/>
          </p:nvPr>
        </p:nvPicPr>
        <p:blipFill>
          <a:blip r:embed="rId2" cstate="print"/>
          <a:srcRect l="1869" r="1869"/>
          <a:stretch>
            <a:fillRect/>
          </a:stretch>
        </p:blipFill>
        <p:spPr>
          <a:xfrm>
            <a:off x="1792288" y="1143000"/>
            <a:ext cx="5486400" cy="4114800"/>
          </a:xfrm>
          <a:ln w="38100" cmpd="sng">
            <a:solidFill>
              <a:schemeClr val="tx1"/>
            </a:solidFill>
          </a:ln>
        </p:spPr>
      </p:pic>
      <p:sp>
        <p:nvSpPr>
          <p:cNvPr id="3" name="Slide Number Placeholder 2"/>
          <p:cNvSpPr>
            <a:spLocks noGrp="1"/>
          </p:cNvSpPr>
          <p:nvPr>
            <p:ph type="sldNum" sz="quarter" idx="12"/>
          </p:nvPr>
        </p:nvSpPr>
        <p:spPr/>
        <p:txBody>
          <a:bodyPr/>
          <a:lstStyle/>
          <a:p>
            <a:fld id="{F455E1C3-E1BE-4E63-8BE0-C4BF3503B7EC}" type="slidenum">
              <a:rPr lang="en-US" smtClean="0"/>
              <a:pPr/>
              <a:t>17</a:t>
            </a:fld>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2288" y="5529262"/>
            <a:ext cx="5486400" cy="566738"/>
          </a:xfrm>
        </p:spPr>
        <p:txBody>
          <a:bodyPr>
            <a:normAutofit fontScale="90000"/>
          </a:bodyPr>
          <a:lstStyle/>
          <a:p>
            <a:pPr algn="ctr"/>
            <a:r>
              <a:rPr lang="en-US" dirty="0" smtClean="0"/>
              <a:t>Possible movements of troops in the battle of Plataea</a:t>
            </a:r>
            <a:endParaRPr lang="en-US" dirty="0"/>
          </a:p>
        </p:txBody>
      </p:sp>
      <p:pic>
        <p:nvPicPr>
          <p:cNvPr id="5" name="Picture Placeholder 4" descr="Plataea troop movements.PNG"/>
          <p:cNvPicPr>
            <a:picLocks noGrp="1" noChangeAspect="1"/>
          </p:cNvPicPr>
          <p:nvPr>
            <p:ph type="pic" idx="1"/>
          </p:nvPr>
        </p:nvPicPr>
        <p:blipFill>
          <a:blip r:embed="rId2" cstate="print"/>
          <a:srcRect l="836" r="836"/>
          <a:stretch>
            <a:fillRect/>
          </a:stretch>
        </p:blipFill>
        <p:spPr>
          <a:xfrm>
            <a:off x="1792288" y="1219200"/>
            <a:ext cx="5486400" cy="4114800"/>
          </a:xfrm>
          <a:ln w="38100" cmpd="sng">
            <a:solidFill>
              <a:schemeClr val="tx1"/>
            </a:solidFill>
          </a:ln>
        </p:spPr>
      </p:pic>
      <p:sp>
        <p:nvSpPr>
          <p:cNvPr id="3" name="Slide Number Placeholder 2"/>
          <p:cNvSpPr>
            <a:spLocks noGrp="1"/>
          </p:cNvSpPr>
          <p:nvPr>
            <p:ph type="sldNum" sz="quarter" idx="12"/>
          </p:nvPr>
        </p:nvSpPr>
        <p:spPr/>
        <p:txBody>
          <a:bodyPr/>
          <a:lstStyle/>
          <a:p>
            <a:fld id="{F455E1C3-E1BE-4E63-8BE0-C4BF3503B7EC}" type="slidenum">
              <a:rPr lang="en-US" smtClean="0"/>
              <a:pPr/>
              <a:t>18</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92288" y="5453062"/>
            <a:ext cx="5486400" cy="566738"/>
          </a:xfrm>
        </p:spPr>
        <p:txBody>
          <a:bodyPr/>
          <a:lstStyle/>
          <a:p>
            <a:pPr algn="ctr"/>
            <a:r>
              <a:rPr lang="en-US" dirty="0" smtClean="0"/>
              <a:t>The Marathon Soros</a:t>
            </a:r>
            <a:endParaRPr lang="en-US" dirty="0"/>
          </a:p>
        </p:txBody>
      </p:sp>
      <p:pic>
        <p:nvPicPr>
          <p:cNvPr id="5" name="Picture Placeholder 4" descr="Soros and stela.jpg"/>
          <p:cNvPicPr>
            <a:picLocks noGrp="1" noChangeAspect="1"/>
          </p:cNvPicPr>
          <p:nvPr>
            <p:ph type="pic" idx="1"/>
          </p:nvPr>
        </p:nvPicPr>
        <p:blipFill>
          <a:blip r:embed="rId2" cstate="print"/>
          <a:srcRect/>
          <a:stretch>
            <a:fillRect/>
          </a:stretch>
        </p:blipFill>
        <p:spPr>
          <a:xfrm>
            <a:off x="1752600" y="1295400"/>
            <a:ext cx="5486400" cy="4114800"/>
          </a:xfrm>
          <a:ln w="38100" cmpd="sng">
            <a:solidFill>
              <a:schemeClr val="tx1"/>
            </a:solidFill>
          </a:ln>
        </p:spPr>
      </p:pic>
      <p:sp>
        <p:nvSpPr>
          <p:cNvPr id="3" name="Slide Number Placeholder 2"/>
          <p:cNvSpPr>
            <a:spLocks noGrp="1"/>
          </p:cNvSpPr>
          <p:nvPr>
            <p:ph type="sldNum" sz="quarter" idx="12"/>
          </p:nvPr>
        </p:nvSpPr>
        <p:spPr/>
        <p:txBody>
          <a:bodyPr/>
          <a:lstStyle/>
          <a:p>
            <a:fld id="{F455E1C3-E1BE-4E63-8BE0-C4BF3503B7EC}" type="slidenum">
              <a:rPr lang="en-US" smtClean="0"/>
              <a:pPr/>
              <a:t>1</a:t>
            </a:fld>
            <a:endParaRPr lang="en-US"/>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Herodotus 9.62-63</a:t>
            </a:r>
            <a:endParaRPr lang="en-US" dirty="0"/>
          </a:p>
        </p:txBody>
      </p:sp>
      <p:sp>
        <p:nvSpPr>
          <p:cNvPr id="3" name="Content Placeholder 2"/>
          <p:cNvSpPr>
            <a:spLocks noGrp="1"/>
          </p:cNvSpPr>
          <p:nvPr>
            <p:ph idx="1"/>
          </p:nvPr>
        </p:nvSpPr>
        <p:spPr>
          <a:xfrm>
            <a:off x="3429000" y="990600"/>
            <a:ext cx="5111750" cy="5853113"/>
          </a:xfrm>
        </p:spPr>
        <p:txBody>
          <a:bodyPr wrap="square">
            <a:normAutofit/>
          </a:bodyPr>
          <a:lstStyle/>
          <a:p>
            <a:pPr>
              <a:buNone/>
            </a:pPr>
            <a:r>
              <a:rPr lang="en-GB" sz="1700" dirty="0" smtClean="0"/>
              <a:t>       First</a:t>
            </a:r>
            <a:r>
              <a:rPr lang="en-GB" sz="1700" dirty="0" smtClean="0"/>
              <a:t>, there was a struggle at the barricade of shields; then, the barricade down, there was a bitter and protracted fight, hand to hand, close by the temple of Demeter, for the Persians would lay hold of the Spartan spears and break them; in courage and strength they were as good as their adversaries, but they were deficient in armour, untrained, and greatly inferior in skill. Sometimes singly, sometimes in groups of ten men – perhaps fewer, perhaps more – they fell upon the Spartan line and were cut down. They pressed hardest at the point where Mardonius fought in person – riding his white charger, and surrounded by the thousand Persian troops, the flower of the army. While Mardonius was alive, they continued to resist and to defend themselves, and struck down many of the Lacedaemonians; but after his death, and the destruction of his personal guard – the finest of the Persian troops – the remainder yielded to the Lacedaemonians and took to flight.</a:t>
            </a:r>
            <a:endParaRPr lang="en-US" sz="1700" dirty="0"/>
          </a:p>
        </p:txBody>
      </p:sp>
      <p:sp>
        <p:nvSpPr>
          <p:cNvPr id="4" name="Text Placeholder 3"/>
          <p:cNvSpPr>
            <a:spLocks noGrp="1"/>
          </p:cNvSpPr>
          <p:nvPr>
            <p:ph type="body" sz="half" idx="2"/>
          </p:nvPr>
        </p:nvSpPr>
        <p:spPr/>
        <p:txBody>
          <a:bodyPr/>
          <a:lstStyle/>
          <a:p>
            <a:r>
              <a:rPr lang="en-US" dirty="0" smtClean="0"/>
              <a:t>Translated by A. de </a:t>
            </a:r>
            <a:r>
              <a:rPr lang="en-US" dirty="0" err="1" smtClean="0"/>
              <a:t>Sélincourt</a:t>
            </a:r>
            <a:r>
              <a:rPr lang="en-US" dirty="0" smtClean="0"/>
              <a:t>, </a:t>
            </a:r>
          </a:p>
          <a:p>
            <a:r>
              <a:rPr lang="en-US" dirty="0" smtClean="0"/>
              <a:t>revised by J. Marincola</a:t>
            </a:r>
          </a:p>
          <a:p>
            <a:r>
              <a:rPr lang="en-US" dirty="0" smtClean="0"/>
              <a:t>(Penguin Books 2003)</a:t>
            </a:r>
            <a:endParaRPr lang="en-US" dirty="0"/>
          </a:p>
        </p:txBody>
      </p:sp>
      <p:sp>
        <p:nvSpPr>
          <p:cNvPr id="5" name="Slide Number Placeholder 4"/>
          <p:cNvSpPr>
            <a:spLocks noGrp="1"/>
          </p:cNvSpPr>
          <p:nvPr>
            <p:ph type="sldNum" sz="quarter" idx="12"/>
          </p:nvPr>
        </p:nvSpPr>
        <p:spPr/>
        <p:txBody>
          <a:bodyPr/>
          <a:lstStyle/>
          <a:p>
            <a:fld id="{F455E1C3-E1BE-4E63-8BE0-C4BF3503B7EC}" type="slidenum">
              <a:rPr lang="en-US" smtClean="0"/>
              <a:pPr/>
              <a:t>19</a:t>
            </a:fld>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2288" y="5529262"/>
            <a:ext cx="5486400" cy="566738"/>
          </a:xfrm>
        </p:spPr>
        <p:txBody>
          <a:bodyPr/>
          <a:lstStyle/>
          <a:p>
            <a:pPr algn="ctr"/>
            <a:r>
              <a:rPr lang="en-US" dirty="0" smtClean="0"/>
              <a:t>Aegean Sea</a:t>
            </a:r>
            <a:endParaRPr lang="en-US" dirty="0"/>
          </a:p>
        </p:txBody>
      </p:sp>
      <p:pic>
        <p:nvPicPr>
          <p:cNvPr id="5" name="Picture Placeholder 4" descr="Aegean Sea with Mycale.jpg"/>
          <p:cNvPicPr>
            <a:picLocks noGrp="1" noChangeAspect="1"/>
          </p:cNvPicPr>
          <p:nvPr>
            <p:ph type="pic" idx="1"/>
          </p:nvPr>
        </p:nvPicPr>
        <p:blipFill>
          <a:blip r:embed="rId2" cstate="print"/>
          <a:srcRect t="3625" b="3625"/>
          <a:stretch>
            <a:fillRect/>
          </a:stretch>
        </p:blipFill>
        <p:spPr>
          <a:xfrm>
            <a:off x="1397000" y="1143000"/>
            <a:ext cx="5994400" cy="4495800"/>
          </a:xfrm>
          <a:ln w="38100" cmpd="sng">
            <a:solidFill>
              <a:schemeClr val="tx1"/>
            </a:solidFill>
          </a:ln>
        </p:spPr>
      </p:pic>
      <p:sp>
        <p:nvSpPr>
          <p:cNvPr id="3" name="Slide Number Placeholder 2"/>
          <p:cNvSpPr>
            <a:spLocks noGrp="1"/>
          </p:cNvSpPr>
          <p:nvPr>
            <p:ph type="sldNum" sz="quarter" idx="12"/>
          </p:nvPr>
        </p:nvSpPr>
        <p:spPr/>
        <p:txBody>
          <a:bodyPr/>
          <a:lstStyle/>
          <a:p>
            <a:fld id="{F455E1C3-E1BE-4E63-8BE0-C4BF3503B7EC}" type="slidenum">
              <a:rPr lang="en-US" smtClean="0"/>
              <a:pPr/>
              <a:t>20</a:t>
            </a:fld>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2288" y="5453062"/>
            <a:ext cx="5486400" cy="566738"/>
          </a:xfrm>
        </p:spPr>
        <p:txBody>
          <a:bodyPr/>
          <a:lstStyle/>
          <a:p>
            <a:pPr algn="ctr"/>
            <a:r>
              <a:rPr lang="en-US" dirty="0" smtClean="0"/>
              <a:t>The Promontory of Mycale</a:t>
            </a:r>
            <a:endParaRPr lang="en-US" dirty="0"/>
          </a:p>
        </p:txBody>
      </p:sp>
      <p:pic>
        <p:nvPicPr>
          <p:cNvPr id="5" name="Picture Placeholder 4" descr="Mycale2.gif"/>
          <p:cNvPicPr>
            <a:picLocks noGrp="1" noChangeAspect="1"/>
          </p:cNvPicPr>
          <p:nvPr>
            <p:ph type="pic" idx="1"/>
          </p:nvPr>
        </p:nvPicPr>
        <p:blipFill>
          <a:blip r:embed="rId2" cstate="print"/>
          <a:srcRect t="5367" b="5367"/>
          <a:stretch>
            <a:fillRect/>
          </a:stretch>
        </p:blipFill>
        <p:spPr>
          <a:xfrm>
            <a:off x="1792288" y="1371600"/>
            <a:ext cx="5486400" cy="4114800"/>
          </a:xfrm>
          <a:ln w="38100" cmpd="sng">
            <a:solidFill>
              <a:schemeClr val="tx1"/>
            </a:solidFill>
          </a:ln>
        </p:spPr>
      </p:pic>
      <p:sp>
        <p:nvSpPr>
          <p:cNvPr id="3" name="Slide Number Placeholder 2"/>
          <p:cNvSpPr>
            <a:spLocks noGrp="1"/>
          </p:cNvSpPr>
          <p:nvPr>
            <p:ph type="sldNum" sz="quarter" idx="12"/>
          </p:nvPr>
        </p:nvSpPr>
        <p:spPr/>
        <p:txBody>
          <a:bodyPr/>
          <a:lstStyle/>
          <a:p>
            <a:fld id="{F455E1C3-E1BE-4E63-8BE0-C4BF3503B7EC}" type="slidenum">
              <a:rPr lang="en-US" smtClean="0"/>
              <a:pPr/>
              <a:t>21</a:t>
            </a:fld>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2288" y="5181600"/>
            <a:ext cx="5486400" cy="566738"/>
          </a:xfrm>
        </p:spPr>
        <p:txBody>
          <a:bodyPr/>
          <a:lstStyle/>
          <a:p>
            <a:pPr algn="ctr"/>
            <a:r>
              <a:rPr lang="en-US" dirty="0" smtClean="0"/>
              <a:t>The site of the battle of the Eurymedon</a:t>
            </a:r>
            <a:endParaRPr lang="en-US" dirty="0"/>
          </a:p>
        </p:txBody>
      </p:sp>
      <p:pic>
        <p:nvPicPr>
          <p:cNvPr id="5" name="Picture Placeholder 4" descr="eurymedon.jpg"/>
          <p:cNvPicPr>
            <a:picLocks noGrp="1" noChangeAspect="1"/>
          </p:cNvPicPr>
          <p:nvPr>
            <p:ph type="pic" idx="1"/>
          </p:nvPr>
        </p:nvPicPr>
        <p:blipFill>
          <a:blip r:embed="rId2" cstate="print"/>
          <a:srcRect t="15847" b="15847"/>
          <a:stretch>
            <a:fillRect/>
          </a:stretch>
        </p:blipFill>
        <p:spPr>
          <a:xfrm>
            <a:off x="1792288" y="1143000"/>
            <a:ext cx="5486400" cy="4114800"/>
          </a:xfrm>
          <a:ln w="38100" cmpd="sng">
            <a:solidFill>
              <a:schemeClr val="tx1"/>
            </a:solidFill>
          </a:ln>
        </p:spPr>
      </p:pic>
      <p:sp>
        <p:nvSpPr>
          <p:cNvPr id="4" name="Text Placeholder 3"/>
          <p:cNvSpPr>
            <a:spLocks noGrp="1"/>
          </p:cNvSpPr>
          <p:nvPr>
            <p:ph type="body" sz="half" idx="2"/>
          </p:nvPr>
        </p:nvSpPr>
        <p:spPr>
          <a:xfrm>
            <a:off x="1792288" y="5748338"/>
            <a:ext cx="5486400" cy="804862"/>
          </a:xfrm>
        </p:spPr>
        <p:txBody>
          <a:bodyPr/>
          <a:lstStyle/>
          <a:p>
            <a:pPr algn="ctr"/>
            <a:r>
              <a:rPr lang="en-US" dirty="0" smtClean="0"/>
              <a:t>According to the tradition, Cimon, the son of Miltiades (the victor at Marathon) , won a double victory by land and sea against the Persians at the battle of the Eurymedon river in ?467 BCE.</a:t>
            </a:r>
            <a:endParaRPr lang="en-US" dirty="0"/>
          </a:p>
        </p:txBody>
      </p:sp>
      <p:sp>
        <p:nvSpPr>
          <p:cNvPr id="3" name="Slide Number Placeholder 2"/>
          <p:cNvSpPr>
            <a:spLocks noGrp="1"/>
          </p:cNvSpPr>
          <p:nvPr>
            <p:ph type="sldNum" sz="quarter" idx="12"/>
          </p:nvPr>
        </p:nvSpPr>
        <p:spPr/>
        <p:txBody>
          <a:bodyPr/>
          <a:lstStyle/>
          <a:p>
            <a:fld id="{F455E1C3-E1BE-4E63-8BE0-C4BF3503B7EC}" type="slidenum">
              <a:rPr lang="en-US" smtClean="0"/>
              <a:pPr/>
              <a:t>22</a:t>
            </a:fld>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455E1C3-E1BE-4E63-8BE0-C4BF3503B7EC}" type="slidenum">
              <a:rPr lang="en-US" smtClean="0"/>
              <a:pPr/>
              <a:t>23</a:t>
            </a:fld>
            <a:endParaRPr lang="en-US"/>
          </a:p>
        </p:txBody>
      </p:sp>
      <p:sp>
        <p:nvSpPr>
          <p:cNvPr id="7" name="Text Placeholder 2"/>
          <p:cNvSpPr txBox="1">
            <a:spLocks/>
          </p:cNvSpPr>
          <p:nvPr/>
        </p:nvSpPr>
        <p:spPr>
          <a:xfrm>
            <a:off x="457200" y="1600200"/>
            <a:ext cx="8229600" cy="4525963"/>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itchFamily="34" charset="0"/>
              <a:buNone/>
              <a:defRPr sz="3200"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r>
              <a:rPr lang="en-US" dirty="0" smtClean="0"/>
              <a:t>Next:</a:t>
            </a:r>
          </a:p>
          <a:p>
            <a:pPr marL="457200" indent="-457200">
              <a:buFont typeface="Arial"/>
              <a:buChar char="•"/>
            </a:pPr>
            <a:r>
              <a:rPr lang="en-US" sz="1400" i="1" dirty="0" smtClean="0"/>
              <a:t>Tuesday, September 20, 2011</a:t>
            </a:r>
            <a:r>
              <a:rPr lang="en-US" sz="2800" dirty="0" smtClean="0"/>
              <a:t/>
            </a:r>
            <a:br>
              <a:rPr lang="en-US" sz="2800" dirty="0" smtClean="0"/>
            </a:br>
            <a:r>
              <a:rPr lang="en-US" sz="2800" b="1" dirty="0" smtClean="0"/>
              <a:t>The Battle of Marathon: 2,500 years ago today</a:t>
            </a:r>
            <a:br>
              <a:rPr lang="en-US" sz="2800" b="1" dirty="0" smtClean="0"/>
            </a:br>
            <a:r>
              <a:rPr lang="en-US" sz="2800" b="1" dirty="0" smtClean="0"/>
              <a:t>Professor Paul </a:t>
            </a:r>
            <a:r>
              <a:rPr lang="en-US" sz="2800" b="1" dirty="0" err="1" smtClean="0"/>
              <a:t>Cartledge</a:t>
            </a:r>
            <a:r>
              <a:rPr lang="en-US" sz="2800" b="1" dirty="0" smtClean="0"/>
              <a:t> </a:t>
            </a:r>
            <a:br>
              <a:rPr lang="en-US" sz="2800" b="1" dirty="0" smtClean="0"/>
            </a:br>
            <a:r>
              <a:rPr lang="en-US" sz="2400" dirty="0" smtClean="0"/>
              <a:t>A.G. </a:t>
            </a:r>
            <a:r>
              <a:rPr lang="en-US" sz="2400" dirty="0" err="1" smtClean="0"/>
              <a:t>Leventis</a:t>
            </a:r>
            <a:r>
              <a:rPr lang="en-US" sz="2400" dirty="0" smtClean="0"/>
              <a:t> Chair Greek Culture, Cambridge University</a:t>
            </a:r>
            <a:br>
              <a:rPr lang="en-US" sz="2400" dirty="0" smtClean="0"/>
            </a:br>
            <a:r>
              <a:rPr lang="en-US" sz="2400" dirty="0" smtClean="0"/>
              <a:t>Chairman Marathon2500</a:t>
            </a:r>
            <a:br>
              <a:rPr lang="en-US" sz="2400" dirty="0" smtClean="0"/>
            </a:br>
            <a:r>
              <a:rPr lang="en-US" sz="2400" dirty="0" smtClean="0"/>
              <a:t>7pm New York time</a:t>
            </a:r>
            <a:r>
              <a:rPr lang="en-US" sz="1800" dirty="0" smtClean="0"/>
              <a:t/>
            </a:r>
            <a:br>
              <a:rPr lang="en-US" sz="1800" dirty="0" smtClean="0"/>
            </a:br>
            <a:r>
              <a:rPr lang="en-US" sz="2400" dirty="0"/>
              <a:t>Bard College in New </a:t>
            </a:r>
            <a:r>
              <a:rPr lang="en-US" sz="2400" dirty="0" smtClean="0"/>
              <a:t>York </a:t>
            </a:r>
            <a:r>
              <a:rPr lang="en-US" sz="1800" dirty="0" smtClean="0"/>
              <a:t>(webcast/audio for global audience)</a:t>
            </a:r>
          </a:p>
        </p:txBody>
      </p:sp>
    </p:spTree>
    <p:extLst>
      <p:ext uri="{BB962C8B-B14F-4D97-AF65-F5344CB8AC3E}">
        <p14:creationId xmlns:p14="http://schemas.microsoft.com/office/powerpoint/2010/main" val="11349165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455E1C3-E1BE-4E63-8BE0-C4BF3503B7EC}" type="slidenum">
              <a:rPr lang="en-US" smtClean="0"/>
              <a:pPr/>
              <a:t>24</a:t>
            </a:fld>
            <a:endParaRPr lang="en-US"/>
          </a:p>
        </p:txBody>
      </p:sp>
      <p:sp>
        <p:nvSpPr>
          <p:cNvPr id="7" name="Text Placeholder 2"/>
          <p:cNvSpPr txBox="1">
            <a:spLocks/>
          </p:cNvSpPr>
          <p:nvPr/>
        </p:nvSpPr>
        <p:spPr>
          <a:xfrm>
            <a:off x="457200" y="1600200"/>
            <a:ext cx="8229600" cy="4525963"/>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itchFamily="34" charset="0"/>
              <a:buNone/>
              <a:defRPr sz="3200"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r>
              <a:rPr lang="en-US" dirty="0" smtClean="0"/>
              <a:t>Next:</a:t>
            </a:r>
          </a:p>
          <a:p>
            <a:pPr marL="457200" indent="-457200">
              <a:buFont typeface="Arial"/>
              <a:buChar char="•"/>
            </a:pPr>
            <a:r>
              <a:rPr lang="en-US" sz="1400" i="1" dirty="0" smtClean="0"/>
              <a:t>Tuesday, September 20, 2011</a:t>
            </a:r>
            <a:r>
              <a:rPr lang="en-US" sz="2800" dirty="0" smtClean="0"/>
              <a:t/>
            </a:r>
            <a:br>
              <a:rPr lang="en-US" sz="2800" dirty="0" smtClean="0"/>
            </a:br>
            <a:r>
              <a:rPr lang="en-US" sz="2800" b="1" dirty="0" smtClean="0"/>
              <a:t>The Battle of Marathon: 2,500 years ago today</a:t>
            </a:r>
            <a:br>
              <a:rPr lang="en-US" sz="2800" b="1" dirty="0" smtClean="0"/>
            </a:br>
            <a:r>
              <a:rPr lang="en-US" sz="2800" b="1" dirty="0" smtClean="0"/>
              <a:t>Professor Paul </a:t>
            </a:r>
            <a:r>
              <a:rPr lang="en-US" sz="2800" b="1" dirty="0" err="1" smtClean="0"/>
              <a:t>Cartledge</a:t>
            </a:r>
            <a:r>
              <a:rPr lang="en-US" sz="2800" b="1" dirty="0" smtClean="0"/>
              <a:t> </a:t>
            </a:r>
            <a:br>
              <a:rPr lang="en-US" sz="2800" b="1" dirty="0" smtClean="0"/>
            </a:br>
            <a:r>
              <a:rPr lang="en-US" sz="2400" dirty="0" smtClean="0"/>
              <a:t>A.G. </a:t>
            </a:r>
            <a:r>
              <a:rPr lang="en-US" sz="2400" dirty="0" err="1" smtClean="0"/>
              <a:t>Leventis</a:t>
            </a:r>
            <a:r>
              <a:rPr lang="en-US" sz="2400" dirty="0" smtClean="0"/>
              <a:t> Chair Greek Culture, Cambridge University</a:t>
            </a:r>
            <a:br>
              <a:rPr lang="en-US" sz="2400" dirty="0" smtClean="0"/>
            </a:br>
            <a:r>
              <a:rPr lang="en-US" sz="2400" dirty="0" smtClean="0"/>
              <a:t>Chairman Marathon2500</a:t>
            </a:r>
            <a:br>
              <a:rPr lang="en-US" sz="2400" dirty="0" smtClean="0"/>
            </a:br>
            <a:r>
              <a:rPr lang="en-US" sz="2400" dirty="0" smtClean="0"/>
              <a:t>7pm New York time</a:t>
            </a:r>
            <a:r>
              <a:rPr lang="en-US" sz="1800" dirty="0" smtClean="0"/>
              <a:t/>
            </a:r>
            <a:br>
              <a:rPr lang="en-US" sz="1800" dirty="0" smtClean="0"/>
            </a:br>
            <a:r>
              <a:rPr lang="en-US" sz="2400" dirty="0"/>
              <a:t>Bard College in New </a:t>
            </a:r>
            <a:r>
              <a:rPr lang="en-US" sz="2400" dirty="0" smtClean="0"/>
              <a:t>York </a:t>
            </a:r>
            <a:r>
              <a:rPr lang="en-US" sz="1800" dirty="0" smtClean="0"/>
              <a:t>(webcast/audio for global audience)</a:t>
            </a:r>
          </a:p>
          <a:p>
            <a:pPr lvl="1"/>
            <a:endParaRPr lang="en-US" sz="1400" dirty="0" smtClean="0"/>
          </a:p>
          <a:p>
            <a:pPr lvl="1"/>
            <a:endParaRPr lang="en-US" sz="1400" dirty="0"/>
          </a:p>
          <a:p>
            <a:pPr lvl="1"/>
            <a:endParaRPr lang="en-US" sz="1400" dirty="0" smtClean="0"/>
          </a:p>
          <a:p>
            <a:pPr lvl="1"/>
            <a:r>
              <a:rPr lang="en-US" sz="1400" dirty="0" smtClean="0"/>
              <a:t>http://Marathon2500.org</a:t>
            </a:r>
          </a:p>
        </p:txBody>
      </p:sp>
    </p:spTree>
    <p:extLst>
      <p:ext uri="{BB962C8B-B14F-4D97-AF65-F5344CB8AC3E}">
        <p14:creationId xmlns:p14="http://schemas.microsoft.com/office/powerpoint/2010/main" val="10298000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2288" y="5181600"/>
            <a:ext cx="5486400" cy="566738"/>
          </a:xfrm>
        </p:spPr>
        <p:txBody>
          <a:bodyPr/>
          <a:lstStyle/>
          <a:p>
            <a:pPr algn="ctr"/>
            <a:r>
              <a:rPr lang="en-US" dirty="0" smtClean="0"/>
              <a:t>The New Marathon inscription</a:t>
            </a:r>
            <a:endParaRPr lang="en-US" dirty="0"/>
          </a:p>
        </p:txBody>
      </p:sp>
      <p:pic>
        <p:nvPicPr>
          <p:cNvPr id="5" name="Picture Placeholder 4" descr="Inscriptie gevallenen fyle Erechtheis.png"/>
          <p:cNvPicPr>
            <a:picLocks noGrp="1" noChangeAspect="1"/>
          </p:cNvPicPr>
          <p:nvPr>
            <p:ph type="pic" idx="1"/>
          </p:nvPr>
        </p:nvPicPr>
        <p:blipFill>
          <a:blip r:embed="rId2" cstate="print"/>
          <a:srcRect t="22247" b="22247"/>
          <a:stretch>
            <a:fillRect/>
          </a:stretch>
        </p:blipFill>
        <p:spPr>
          <a:xfrm>
            <a:off x="1792288" y="1143000"/>
            <a:ext cx="5486400" cy="4114800"/>
          </a:xfrm>
          <a:ln w="38100" cmpd="sng">
            <a:solidFill>
              <a:schemeClr val="tx1"/>
            </a:solidFill>
          </a:ln>
        </p:spPr>
      </p:pic>
      <p:sp>
        <p:nvSpPr>
          <p:cNvPr id="4" name="Text Placeholder 3"/>
          <p:cNvSpPr>
            <a:spLocks noGrp="1"/>
          </p:cNvSpPr>
          <p:nvPr>
            <p:ph type="body" sz="half" idx="2"/>
          </p:nvPr>
        </p:nvSpPr>
        <p:spPr>
          <a:xfrm>
            <a:off x="1792288" y="5715000"/>
            <a:ext cx="5486400" cy="804862"/>
          </a:xfrm>
        </p:spPr>
        <p:txBody>
          <a:bodyPr/>
          <a:lstStyle/>
          <a:p>
            <a:pPr algn="ctr"/>
            <a:r>
              <a:rPr lang="en-US" i="1" dirty="0" smtClean="0"/>
              <a:t>The inscription was discovered at the villa of </a:t>
            </a:r>
            <a:r>
              <a:rPr lang="en-US" i="1" dirty="0" err="1" smtClean="0"/>
              <a:t>Herodes</a:t>
            </a:r>
            <a:r>
              <a:rPr lang="en-US" i="1" dirty="0" smtClean="0"/>
              <a:t> Atticus, a 2</a:t>
            </a:r>
            <a:r>
              <a:rPr lang="en-US" i="1" baseline="30000" dirty="0" smtClean="0"/>
              <a:t>nd</a:t>
            </a:r>
            <a:r>
              <a:rPr lang="en-US" i="1" dirty="0" smtClean="0"/>
              <a:t> century CE orator and public benefactor. The inscription is a casualty list of the fallen from the </a:t>
            </a:r>
            <a:r>
              <a:rPr lang="en-US" i="1" dirty="0" err="1" smtClean="0"/>
              <a:t>Erechtheis</a:t>
            </a:r>
            <a:r>
              <a:rPr lang="en-US" i="1" dirty="0" smtClean="0"/>
              <a:t> tribe.</a:t>
            </a:r>
            <a:endParaRPr lang="en-US" i="1" dirty="0"/>
          </a:p>
        </p:txBody>
      </p:sp>
      <p:sp>
        <p:nvSpPr>
          <p:cNvPr id="3" name="Slide Number Placeholder 2"/>
          <p:cNvSpPr>
            <a:spLocks noGrp="1"/>
          </p:cNvSpPr>
          <p:nvPr>
            <p:ph type="sldNum" sz="quarter" idx="12"/>
          </p:nvPr>
        </p:nvSpPr>
        <p:spPr/>
        <p:txBody>
          <a:bodyPr/>
          <a:lstStyle/>
          <a:p>
            <a:fld id="{F455E1C3-E1BE-4E63-8BE0-C4BF3503B7EC}" type="slidenum">
              <a:rPr lang="en-US" smtClean="0"/>
              <a:pPr/>
              <a:t>2</a:t>
            </a:fld>
            <a:endParaRPr lang="en-US"/>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2288" y="5486400"/>
            <a:ext cx="5486400" cy="685800"/>
          </a:xfrm>
        </p:spPr>
        <p:txBody>
          <a:bodyPr>
            <a:normAutofit fontScale="90000"/>
          </a:bodyPr>
          <a:lstStyle/>
          <a:p>
            <a:pPr algn="ctr"/>
            <a:r>
              <a:rPr lang="en-US" dirty="0" smtClean="0"/>
              <a:t>The Marathon inscription discovered at the villa of </a:t>
            </a:r>
            <a:r>
              <a:rPr lang="en-US" dirty="0" err="1" smtClean="0"/>
              <a:t>Herodes</a:t>
            </a:r>
            <a:r>
              <a:rPr lang="en-US" dirty="0" smtClean="0"/>
              <a:t> Atticus</a:t>
            </a:r>
            <a:endParaRPr lang="en-US" dirty="0"/>
          </a:p>
        </p:txBody>
      </p:sp>
      <p:pic>
        <p:nvPicPr>
          <p:cNvPr id="5" name="Picture Placeholder 4" descr="marathoninscriptionwriting.jpg"/>
          <p:cNvPicPr>
            <a:picLocks noGrp="1" noChangeAspect="1"/>
          </p:cNvPicPr>
          <p:nvPr>
            <p:ph type="pic" idx="1"/>
          </p:nvPr>
        </p:nvPicPr>
        <p:blipFill>
          <a:blip r:embed="rId2" cstate="print"/>
          <a:srcRect t="13719" b="13719"/>
          <a:stretch>
            <a:fillRect/>
          </a:stretch>
        </p:blipFill>
        <p:spPr>
          <a:xfrm>
            <a:off x="1792288" y="1219200"/>
            <a:ext cx="5486400" cy="4114800"/>
          </a:xfrm>
          <a:ln w="38100" cmpd="sng">
            <a:solidFill>
              <a:schemeClr val="tx1"/>
            </a:solidFill>
          </a:ln>
        </p:spPr>
      </p:pic>
      <p:sp>
        <p:nvSpPr>
          <p:cNvPr id="3" name="Slide Number Placeholder 2"/>
          <p:cNvSpPr>
            <a:spLocks noGrp="1"/>
          </p:cNvSpPr>
          <p:nvPr>
            <p:ph type="sldNum" sz="quarter" idx="12"/>
          </p:nvPr>
        </p:nvSpPr>
        <p:spPr/>
        <p:txBody>
          <a:bodyPr/>
          <a:lstStyle/>
          <a:p>
            <a:fld id="{F455E1C3-E1BE-4E63-8BE0-C4BF3503B7EC}" type="slidenum">
              <a:rPr lang="en-US" smtClean="0"/>
              <a:pPr/>
              <a:t>3</a:t>
            </a:fld>
            <a:endParaRPr lang="en-US"/>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685800"/>
            <a:ext cx="8229600" cy="1143000"/>
          </a:xfrm>
        </p:spPr>
        <p:txBody>
          <a:bodyPr>
            <a:normAutofit/>
          </a:bodyPr>
          <a:lstStyle/>
          <a:p>
            <a:pPr algn="ctr"/>
            <a:r>
              <a:rPr lang="en-US" sz="3600" dirty="0" smtClean="0">
                <a:latin typeface="Book Antiqua" pitchFamily="18" charset="0"/>
              </a:rPr>
              <a:t>From the new Marathon stele</a:t>
            </a:r>
            <a:r>
              <a:rPr lang="en-US" sz="3600" dirty="0" smtClean="0"/>
              <a:t>:</a:t>
            </a:r>
            <a:endParaRPr lang="en-US" sz="3600" dirty="0"/>
          </a:p>
        </p:txBody>
      </p:sp>
      <p:sp>
        <p:nvSpPr>
          <p:cNvPr id="2" name="Content Placeholder 1"/>
          <p:cNvSpPr>
            <a:spLocks noGrp="1"/>
          </p:cNvSpPr>
          <p:nvPr>
            <p:ph idx="1"/>
          </p:nvPr>
        </p:nvSpPr>
        <p:spPr>
          <a:xfrm>
            <a:off x="457200" y="1951037"/>
            <a:ext cx="8229600" cy="4525963"/>
          </a:xfrm>
        </p:spPr>
        <p:txBody>
          <a:bodyPr>
            <a:normAutofit/>
          </a:bodyPr>
          <a:lstStyle/>
          <a:p>
            <a:pPr>
              <a:buNone/>
            </a:pPr>
            <a:r>
              <a:rPr lang="en-GB" sz="2400" dirty="0" smtClean="0">
                <a:latin typeface="Book Antiqua" pitchFamily="18" charset="0"/>
              </a:rPr>
              <a:t>Fame, as it reaches the furthest limits of the sunlit earth,</a:t>
            </a:r>
            <a:br>
              <a:rPr lang="en-GB" sz="2400" dirty="0" smtClean="0">
                <a:latin typeface="Book Antiqua" pitchFamily="18" charset="0"/>
              </a:rPr>
            </a:br>
            <a:endParaRPr lang="en-GB" sz="2400" dirty="0" smtClean="0">
              <a:latin typeface="Book Antiqua" pitchFamily="18" charset="0"/>
            </a:endParaRPr>
          </a:p>
          <a:p>
            <a:pPr>
              <a:buNone/>
            </a:pPr>
            <a:r>
              <a:rPr lang="en-GB" sz="2400" dirty="0" smtClean="0">
                <a:latin typeface="Book Antiqua" pitchFamily="18" charset="0"/>
              </a:rPr>
              <a:t>(</a:t>
            </a:r>
            <a:r>
              <a:rPr lang="en-GB" sz="2400" i="1" dirty="0" smtClean="0">
                <a:latin typeface="Book Antiqua" pitchFamily="18" charset="0"/>
              </a:rPr>
              <a:t>or perhaps better</a:t>
            </a:r>
            <a:r>
              <a:rPr lang="en-GB" sz="2400" dirty="0" smtClean="0">
                <a:latin typeface="Book Antiqua" pitchFamily="18" charset="0"/>
              </a:rPr>
              <a:t>: </a:t>
            </a:r>
            <a:r>
              <a:rPr lang="el-GR" sz="2400" dirty="0" smtClean="0">
                <a:latin typeface="Book Antiqua" pitchFamily="18" charset="0"/>
              </a:rPr>
              <a:t>Fame, ever brilliant as she seeks out the ends of the earth,</a:t>
            </a:r>
            <a:r>
              <a:rPr lang="en-US" sz="2400" dirty="0" smtClean="0">
                <a:latin typeface="Book Antiqua" pitchFamily="18" charset="0"/>
              </a:rPr>
              <a:t>)</a:t>
            </a:r>
          </a:p>
          <a:p>
            <a:pPr>
              <a:buNone/>
            </a:pPr>
            <a:endParaRPr lang="en-US" sz="2400" dirty="0" smtClean="0">
              <a:latin typeface="Book Antiqua" pitchFamily="18" charset="0"/>
            </a:endParaRPr>
          </a:p>
          <a:p>
            <a:pPr>
              <a:buNone/>
            </a:pPr>
            <a:r>
              <a:rPr lang="en-US" sz="2400" dirty="0" smtClean="0">
                <a:latin typeface="Book Antiqua" pitchFamily="18" charset="0"/>
              </a:rPr>
              <a:t>     s</a:t>
            </a:r>
            <a:r>
              <a:rPr lang="el-GR" sz="2400" dirty="0" smtClean="0">
                <a:latin typeface="Book Antiqua" pitchFamily="18" charset="0"/>
              </a:rPr>
              <a:t>hall learn the valour of these men: how they died</a:t>
            </a:r>
            <a:endParaRPr lang="en-US" sz="2400" dirty="0" smtClean="0">
              <a:latin typeface="Book Antiqua" pitchFamily="18" charset="0"/>
            </a:endParaRPr>
          </a:p>
          <a:p>
            <a:pPr>
              <a:buNone/>
            </a:pPr>
            <a:endParaRPr lang="en-US" sz="2400" dirty="0" smtClean="0">
              <a:latin typeface="Book Antiqua" pitchFamily="18" charset="0"/>
            </a:endParaRPr>
          </a:p>
          <a:p>
            <a:pPr>
              <a:buNone/>
            </a:pPr>
            <a:r>
              <a:rPr lang="en-US" sz="2400" dirty="0" smtClean="0">
                <a:latin typeface="Book Antiqua" pitchFamily="18" charset="0"/>
              </a:rPr>
              <a:t>f</a:t>
            </a:r>
            <a:r>
              <a:rPr lang="el-GR" sz="2400" dirty="0" smtClean="0">
                <a:latin typeface="Book Antiqua" pitchFamily="18" charset="0"/>
              </a:rPr>
              <a:t>ighting the Medes, and placed a crown on Athens</a:t>
            </a:r>
            <a:r>
              <a:rPr lang="en-US" sz="2400" dirty="0" smtClean="0">
                <a:latin typeface="Book Antiqua" pitchFamily="18" charset="0"/>
              </a:rPr>
              <a:t>,</a:t>
            </a:r>
          </a:p>
          <a:p>
            <a:pPr>
              <a:buNone/>
            </a:pPr>
            <a:endParaRPr lang="en-US" sz="2400" dirty="0" smtClean="0">
              <a:latin typeface="Book Antiqua" pitchFamily="18" charset="0"/>
            </a:endParaRPr>
          </a:p>
          <a:p>
            <a:pPr>
              <a:buNone/>
            </a:pPr>
            <a:r>
              <a:rPr lang="en-US" sz="2400" dirty="0" smtClean="0">
                <a:latin typeface="Book Antiqua" pitchFamily="18" charset="0"/>
              </a:rPr>
              <a:t>     the</a:t>
            </a:r>
            <a:r>
              <a:rPr lang="el-GR" sz="2400" dirty="0" smtClean="0">
                <a:latin typeface="Book Antiqua" pitchFamily="18" charset="0"/>
              </a:rPr>
              <a:t> few, accepting battle against many.</a:t>
            </a:r>
            <a:endParaRPr lang="en-US" sz="2400" dirty="0">
              <a:latin typeface="Book Antiqua" pitchFamily="18" charset="0"/>
            </a:endParaRPr>
          </a:p>
        </p:txBody>
      </p:sp>
      <p:sp>
        <p:nvSpPr>
          <p:cNvPr id="4" name="Slide Number Placeholder 3"/>
          <p:cNvSpPr>
            <a:spLocks noGrp="1"/>
          </p:cNvSpPr>
          <p:nvPr>
            <p:ph type="sldNum" sz="quarter" idx="12"/>
          </p:nvPr>
        </p:nvSpPr>
        <p:spPr/>
        <p:txBody>
          <a:bodyPr/>
          <a:lstStyle/>
          <a:p>
            <a:fld id="{F455E1C3-E1BE-4E63-8BE0-C4BF3503B7EC}" type="slidenum">
              <a:rPr lang="en-US" smtClean="0"/>
              <a:pPr/>
              <a:t>4</a:t>
            </a:fld>
            <a:endParaRPr lang="en-US"/>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2288" y="6096000"/>
            <a:ext cx="5486400" cy="609600"/>
          </a:xfrm>
        </p:spPr>
        <p:txBody>
          <a:bodyPr>
            <a:normAutofit fontScale="90000"/>
          </a:bodyPr>
          <a:lstStyle/>
          <a:p>
            <a:pPr algn="ctr"/>
            <a:r>
              <a:rPr lang="en-US" i="1" dirty="0" smtClean="0"/>
              <a:t>The Callimachus Monument being unveiled at the Acropolis Museum</a:t>
            </a:r>
            <a:endParaRPr lang="en-US" i="1" dirty="0"/>
          </a:p>
        </p:txBody>
      </p:sp>
      <p:pic>
        <p:nvPicPr>
          <p:cNvPr id="5" name="Picture Placeholder 4" descr="101116h1.jpg"/>
          <p:cNvPicPr>
            <a:picLocks noGrp="1" noChangeAspect="1"/>
          </p:cNvPicPr>
          <p:nvPr>
            <p:ph type="pic" idx="1"/>
          </p:nvPr>
        </p:nvPicPr>
        <p:blipFill>
          <a:blip r:embed="rId2" cstate="print"/>
          <a:srcRect t="15702" b="25000"/>
          <a:stretch>
            <a:fillRect/>
          </a:stretch>
        </p:blipFill>
        <p:spPr>
          <a:xfrm>
            <a:off x="1752600" y="1139825"/>
            <a:ext cx="5486400" cy="4879975"/>
          </a:xfrm>
          <a:ln w="38100" cmpd="sng">
            <a:solidFill>
              <a:srgbClr val="000000"/>
            </a:solidFill>
          </a:ln>
        </p:spPr>
      </p:pic>
      <p:sp>
        <p:nvSpPr>
          <p:cNvPr id="3" name="Slide Number Placeholder 2"/>
          <p:cNvSpPr>
            <a:spLocks noGrp="1"/>
          </p:cNvSpPr>
          <p:nvPr>
            <p:ph type="sldNum" sz="quarter" idx="12"/>
          </p:nvPr>
        </p:nvSpPr>
        <p:spPr/>
        <p:txBody>
          <a:bodyPr/>
          <a:lstStyle/>
          <a:p>
            <a:fld id="{F455E1C3-E1BE-4E63-8BE0-C4BF3503B7EC}" type="slidenum">
              <a:rPr lang="en-US" smtClean="0"/>
              <a:pPr/>
              <a:t>5</a:t>
            </a:fld>
            <a:endParaRPr lang="en-US"/>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2288" y="5257800"/>
            <a:ext cx="5486400" cy="566738"/>
          </a:xfrm>
        </p:spPr>
        <p:txBody>
          <a:bodyPr/>
          <a:lstStyle/>
          <a:p>
            <a:pPr algn="ctr"/>
            <a:r>
              <a:rPr lang="en-US" dirty="0" smtClean="0"/>
              <a:t>Inscription on the Callimachus Monument</a:t>
            </a:r>
            <a:endParaRPr lang="en-US" dirty="0"/>
          </a:p>
        </p:txBody>
      </p:sp>
      <p:pic>
        <p:nvPicPr>
          <p:cNvPr id="5" name="Picture Placeholder 4" descr="EPMA-6339-IGI(2)609-Kallimachos_dedication-1.JPG"/>
          <p:cNvPicPr>
            <a:picLocks noGrp="1" noChangeAspect="1"/>
          </p:cNvPicPr>
          <p:nvPr>
            <p:ph type="pic" idx="1"/>
          </p:nvPr>
        </p:nvPicPr>
        <p:blipFill>
          <a:blip r:embed="rId2" cstate="print"/>
          <a:srcRect l="62" r="27955"/>
          <a:stretch>
            <a:fillRect/>
          </a:stretch>
        </p:blipFill>
        <p:spPr>
          <a:xfrm>
            <a:off x="609600" y="1271259"/>
            <a:ext cx="8153400" cy="3757941"/>
          </a:xfrm>
          <a:ln w="38100" cmpd="sng">
            <a:solidFill>
              <a:schemeClr val="tx1"/>
            </a:solidFill>
          </a:ln>
        </p:spPr>
      </p:pic>
      <p:sp>
        <p:nvSpPr>
          <p:cNvPr id="4" name="Text Placeholder 3"/>
          <p:cNvSpPr>
            <a:spLocks noGrp="1"/>
          </p:cNvSpPr>
          <p:nvPr>
            <p:ph type="body" sz="half" idx="2"/>
          </p:nvPr>
        </p:nvSpPr>
        <p:spPr>
          <a:xfrm>
            <a:off x="1792288" y="5824538"/>
            <a:ext cx="5486400" cy="804862"/>
          </a:xfrm>
        </p:spPr>
        <p:txBody>
          <a:bodyPr>
            <a:normAutofit lnSpcReduction="10000"/>
          </a:bodyPr>
          <a:lstStyle/>
          <a:p>
            <a:endParaRPr lang="en-US" i="1" dirty="0" smtClean="0"/>
          </a:p>
          <a:p>
            <a:r>
              <a:rPr lang="en-US" i="1" dirty="0" smtClean="0"/>
              <a:t>Upper line:</a:t>
            </a:r>
            <a:r>
              <a:rPr lang="en-US" dirty="0" smtClean="0"/>
              <a:t> A</a:t>
            </a:r>
            <a:r>
              <a:rPr lang="el-GR" dirty="0" smtClean="0"/>
              <a:t>Φ</a:t>
            </a:r>
            <a:r>
              <a:rPr lang="en-US" dirty="0" smtClean="0"/>
              <a:t>I</a:t>
            </a:r>
            <a:r>
              <a:rPr lang="el-GR" dirty="0" smtClean="0"/>
              <a:t>Δ</a:t>
            </a:r>
            <a:r>
              <a:rPr lang="en-US" dirty="0" smtClean="0"/>
              <a:t>NAI     (= </a:t>
            </a:r>
            <a:r>
              <a:rPr lang="en-US" dirty="0" err="1" smtClean="0"/>
              <a:t>Aphidnai</a:t>
            </a:r>
            <a:r>
              <a:rPr lang="en-US" dirty="0" smtClean="0"/>
              <a:t>-)</a:t>
            </a:r>
          </a:p>
          <a:p>
            <a:r>
              <a:rPr lang="en-US" i="1" dirty="0" smtClean="0"/>
              <a:t>Lower line (at beginning)</a:t>
            </a:r>
            <a:r>
              <a:rPr lang="en-US" dirty="0" smtClean="0"/>
              <a:t>:  MARXO    (= </a:t>
            </a:r>
            <a:r>
              <a:rPr lang="en-US" dirty="0" err="1" smtClean="0"/>
              <a:t>marcho</a:t>
            </a:r>
            <a:r>
              <a:rPr lang="en-US" dirty="0" smtClean="0"/>
              <a:t>-)</a:t>
            </a:r>
          </a:p>
        </p:txBody>
      </p:sp>
      <p:sp>
        <p:nvSpPr>
          <p:cNvPr id="3" name="Slide Number Placeholder 2"/>
          <p:cNvSpPr>
            <a:spLocks noGrp="1"/>
          </p:cNvSpPr>
          <p:nvPr>
            <p:ph type="sldNum" sz="quarter" idx="12"/>
          </p:nvPr>
        </p:nvSpPr>
        <p:spPr/>
        <p:txBody>
          <a:bodyPr/>
          <a:lstStyle/>
          <a:p>
            <a:fld id="{F455E1C3-E1BE-4E63-8BE0-C4BF3503B7EC}" type="slidenum">
              <a:rPr lang="en-US" smtClean="0"/>
              <a:pPr/>
              <a:t>6</a:t>
            </a:fld>
            <a:endParaRPr lang="en-US"/>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2288" y="5529262"/>
            <a:ext cx="5486400" cy="566738"/>
          </a:xfrm>
        </p:spPr>
        <p:txBody>
          <a:bodyPr/>
          <a:lstStyle/>
          <a:p>
            <a:pPr algn="ctr"/>
            <a:r>
              <a:rPr lang="en-US" dirty="0" smtClean="0"/>
              <a:t>Central Greece with Thebes and Plataea</a:t>
            </a:r>
            <a:endParaRPr lang="en-US" dirty="0"/>
          </a:p>
        </p:txBody>
      </p:sp>
      <p:pic>
        <p:nvPicPr>
          <p:cNvPr id="5" name="Picture Placeholder 4" descr="Boeotia_ancient.png"/>
          <p:cNvPicPr>
            <a:picLocks noGrp="1" noChangeAspect="1"/>
          </p:cNvPicPr>
          <p:nvPr>
            <p:ph type="pic" idx="1"/>
          </p:nvPr>
        </p:nvPicPr>
        <p:blipFill>
          <a:blip r:embed="rId2" cstate="print"/>
          <a:srcRect l="5152" r="5152"/>
          <a:stretch>
            <a:fillRect/>
          </a:stretch>
        </p:blipFill>
        <p:spPr>
          <a:xfrm>
            <a:off x="1792288" y="1219200"/>
            <a:ext cx="5486400" cy="4114800"/>
          </a:xfrm>
          <a:ln w="38100" cmpd="sng">
            <a:solidFill>
              <a:schemeClr val="tx1"/>
            </a:solidFill>
          </a:ln>
        </p:spPr>
      </p:pic>
      <p:sp>
        <p:nvSpPr>
          <p:cNvPr id="3" name="Slide Number Placeholder 2"/>
          <p:cNvSpPr>
            <a:spLocks noGrp="1"/>
          </p:cNvSpPr>
          <p:nvPr>
            <p:ph type="sldNum" sz="quarter" idx="12"/>
          </p:nvPr>
        </p:nvSpPr>
        <p:spPr/>
        <p:txBody>
          <a:bodyPr/>
          <a:lstStyle/>
          <a:p>
            <a:fld id="{F455E1C3-E1BE-4E63-8BE0-C4BF3503B7EC}" type="slidenum">
              <a:rPr lang="en-US" smtClean="0"/>
              <a:pPr/>
              <a:t>7</a:t>
            </a:fld>
            <a:endParaRPr lang="en-US"/>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ersian_invasion.png"/>
          <p:cNvPicPr>
            <a:picLocks noChangeAspect="1"/>
          </p:cNvPicPr>
          <p:nvPr/>
        </p:nvPicPr>
        <p:blipFill>
          <a:blip r:embed="rId2" cstate="print"/>
          <a:srcRect b="14444"/>
          <a:stretch>
            <a:fillRect/>
          </a:stretch>
        </p:blipFill>
        <p:spPr>
          <a:xfrm>
            <a:off x="2209800" y="1143000"/>
            <a:ext cx="4690872" cy="5594751"/>
          </a:xfrm>
          <a:prstGeom prst="rect">
            <a:avLst/>
          </a:prstGeom>
          <a:ln w="38100" cmpd="sng">
            <a:solidFill>
              <a:schemeClr val="tx1"/>
            </a:solidFill>
          </a:ln>
        </p:spPr>
      </p:pic>
      <p:sp>
        <p:nvSpPr>
          <p:cNvPr id="3" name="Slide Number Placeholder 2"/>
          <p:cNvSpPr>
            <a:spLocks noGrp="1"/>
          </p:cNvSpPr>
          <p:nvPr>
            <p:ph type="sldNum" sz="quarter" idx="12"/>
          </p:nvPr>
        </p:nvSpPr>
        <p:spPr/>
        <p:txBody>
          <a:bodyPr/>
          <a:lstStyle/>
          <a:p>
            <a:fld id="{F455E1C3-E1BE-4E63-8BE0-C4BF3503B7EC}" type="slidenum">
              <a:rPr lang="en-US" smtClean="0"/>
              <a:pPr/>
              <a:t>8</a:t>
            </a:fld>
            <a:endParaRPr lang="en-US"/>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125</TotalTime>
  <Words>540</Words>
  <Application>Microsoft Macintosh PowerPoint</Application>
  <PresentationFormat>On-screen Show (4:3)</PresentationFormat>
  <Paragraphs>73</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“Epilogue: What happened after the Battle of Marathon”</vt:lpstr>
      <vt:lpstr>The Marathon Soros</vt:lpstr>
      <vt:lpstr>The New Marathon inscription</vt:lpstr>
      <vt:lpstr>The Marathon inscription discovered at the villa of Herodes Atticus</vt:lpstr>
      <vt:lpstr>From the new Marathon stele:</vt:lpstr>
      <vt:lpstr>The Callimachus Monument being unveiled at the Acropolis Museum</vt:lpstr>
      <vt:lpstr>Inscription on the Callimachus Monument</vt:lpstr>
      <vt:lpstr>Central Greece with Thebes and Plataea</vt:lpstr>
      <vt:lpstr>PowerPoint Presentation</vt:lpstr>
      <vt:lpstr>Site of Thermopylae today</vt:lpstr>
      <vt:lpstr>Thermopylae</vt:lpstr>
      <vt:lpstr>Artemisium on the n.w. coast of Euboea</vt:lpstr>
      <vt:lpstr>The isthmus of Corinth leading into the Peloponnese</vt:lpstr>
      <vt:lpstr>Map showing Troezen</vt:lpstr>
      <vt:lpstr>PowerPoint Presentation</vt:lpstr>
      <vt:lpstr>Battle at Salamis, 480 BCE</vt:lpstr>
      <vt:lpstr>The Plain of Plataea</vt:lpstr>
      <vt:lpstr>Topography of Plataea with Mt Cithaeron (at the Greeks’ back) and the Persian camp across the Asopus</vt:lpstr>
      <vt:lpstr>Possible movements of troops in the battle of Plataea</vt:lpstr>
      <vt:lpstr>Herodotus 9.62-63</vt:lpstr>
      <vt:lpstr>Aegean Sea</vt:lpstr>
      <vt:lpstr>The Promontory of Mycale</vt:lpstr>
      <vt:lpstr>The site of the battle of the Eurymedon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John Marincola</dc:creator>
  <cp:lastModifiedBy>Phil Terry</cp:lastModifiedBy>
  <cp:revision>23</cp:revision>
  <dcterms:created xsi:type="dcterms:W3CDTF">2011-06-08T13:10:23Z</dcterms:created>
  <dcterms:modified xsi:type="dcterms:W3CDTF">2011-06-08T19:30:40Z</dcterms:modified>
</cp:coreProperties>
</file>